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oto Sans CJK KR Bold" panose="020B0600000101010101" charset="-127"/>
      <p:bold r:id="rId18"/>
    </p:embeddedFont>
    <p:embeddedFont>
      <p:font typeface="Noto Sans CJK KR Medium" panose="020B0600000101010101" charset="-127"/>
      <p:bold r:id="rId19"/>
    </p:embeddedFont>
    <p:embeddedFont>
      <p:font typeface="Noto Sans CJK KR Regular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9" d="100"/>
          <a:sy n="99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0" y="8928100"/>
            <a:ext cx="32893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0" y="5740400"/>
            <a:ext cx="7277100" cy="584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173200" y="9194800"/>
            <a:ext cx="339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7899"/>
              </a:lnSpc>
            </a:pPr>
            <a:r>
              <a:rPr lang="en-US" sz="3000" b="0" i="0" u="none" strike="noStrike">
                <a:solidFill>
                  <a:srgbClr val="40514E"/>
                </a:solidFill>
                <a:latin typeface="Noto Sans CJK KR Medium"/>
              </a:rPr>
              <a:t>20220763 </a:t>
            </a:r>
            <a:r>
              <a:rPr lang="ko-KR" sz="3000" b="0" i="0" u="none" strike="noStrike">
                <a:solidFill>
                  <a:srgbClr val="40514E"/>
                </a:solidFill>
                <a:ea typeface="Noto Sans CJK KR Medium"/>
              </a:rPr>
              <a:t>박유진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41500" y="2857500"/>
            <a:ext cx="1028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0550"/>
              </a:lnSpc>
            </a:pPr>
            <a:r>
              <a:rPr lang="en-US" sz="11900" b="0" i="0" u="none" strike="noStrike" spc="200">
                <a:solidFill>
                  <a:srgbClr val="40514E"/>
                </a:solidFill>
                <a:latin typeface="Noto Sans CJK KR Bold"/>
              </a:rPr>
              <a:t>*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0" y="3213100"/>
            <a:ext cx="139192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0509"/>
              </a:lnSpc>
            </a:pPr>
            <a:r>
              <a:rPr lang="ko-KR" sz="7700" b="0" i="0" u="none" strike="noStrike" spc="-600">
                <a:solidFill>
                  <a:srgbClr val="40514E"/>
                </a:solidFill>
                <a:ea typeface="Noto Sans CJK KR Bold"/>
              </a:rPr>
              <a:t>정신</a:t>
            </a:r>
            <a:r>
              <a:rPr lang="en-US" sz="7700" b="0" i="0" u="none" strike="noStrike" spc="-6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7700" b="0" i="0" u="none" strike="noStrike" spc="-600">
                <a:solidFill>
                  <a:srgbClr val="40514E"/>
                </a:solidFill>
                <a:ea typeface="Noto Sans CJK KR Bold"/>
              </a:rPr>
              <a:t>건강</a:t>
            </a:r>
            <a:r>
              <a:rPr lang="en-US" sz="7700" b="0" i="0" u="none" strike="noStrike" spc="-6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7700" b="0" i="0" u="none" strike="noStrike" spc="-600">
                <a:solidFill>
                  <a:srgbClr val="40514E"/>
                </a:solidFill>
                <a:ea typeface="Noto Sans CJK KR Bold"/>
              </a:rPr>
              <a:t>관리를</a:t>
            </a:r>
            <a:r>
              <a:rPr lang="en-US" sz="7700" b="0" i="0" u="none" strike="noStrike" spc="-6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7700" b="0" i="0" u="none" strike="noStrike" spc="-600">
                <a:solidFill>
                  <a:srgbClr val="40514E"/>
                </a:solidFill>
                <a:ea typeface="Noto Sans CJK KR Bold"/>
              </a:rPr>
              <a:t>위한</a:t>
            </a:r>
            <a:r>
              <a:rPr lang="en-US" sz="7700" b="0" i="0" u="none" strike="noStrike" spc="-600">
                <a:solidFill>
                  <a:srgbClr val="40514E"/>
                </a:solidFill>
                <a:latin typeface="Noto Sans CJK KR Bold"/>
              </a:rPr>
              <a:t> </a:t>
            </a:r>
          </a:p>
          <a:p>
            <a:pPr lvl="0" algn="ctr">
              <a:lnSpc>
                <a:spcPct val="80509"/>
              </a:lnSpc>
            </a:pPr>
            <a:r>
              <a:rPr lang="ko-KR" sz="7700" b="0" i="0" u="none" strike="noStrike" spc="-600">
                <a:solidFill>
                  <a:srgbClr val="40514E"/>
                </a:solidFill>
                <a:ea typeface="Noto Sans CJK KR Bold"/>
              </a:rPr>
              <a:t>감정</a:t>
            </a:r>
            <a:r>
              <a:rPr lang="en-US" sz="7700" b="0" i="0" u="none" strike="noStrike" spc="-6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7700" b="0" i="0" u="none" strike="noStrike" spc="-600">
                <a:solidFill>
                  <a:srgbClr val="40514E"/>
                </a:solidFill>
                <a:ea typeface="Noto Sans CJK KR Bold"/>
              </a:rPr>
              <a:t>인식</a:t>
            </a:r>
            <a:r>
              <a:rPr lang="en-US" sz="7700" b="0" i="0" u="none" strike="noStrike" spc="-6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7700" b="0" i="0" u="none" strike="noStrike" spc="-600">
                <a:solidFill>
                  <a:srgbClr val="40514E"/>
                </a:solidFill>
                <a:ea typeface="Noto Sans CJK KR Bold"/>
              </a:rPr>
              <a:t>모델</a:t>
            </a:r>
            <a:r>
              <a:rPr lang="en-US" sz="7700" b="0" i="0" u="none" strike="noStrike" spc="-600">
                <a:solidFill>
                  <a:srgbClr val="40514E"/>
                </a:solidFill>
                <a:latin typeface="Noto Sans CJK KR Bold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5800" y="5842000"/>
            <a:ext cx="7099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0509"/>
              </a:lnSpc>
            </a:pPr>
            <a:r>
              <a:rPr lang="ko-KR" sz="2800" b="0" i="0" u="none" strike="noStrike" spc="-200">
                <a:solidFill>
                  <a:srgbClr val="E8E8E8"/>
                </a:solidFill>
                <a:ea typeface="Noto Sans CJK KR Regular"/>
              </a:rPr>
              <a:t>프로젝트</a:t>
            </a:r>
            <a:r>
              <a:rPr lang="en-US" sz="2800" b="0" i="0" u="none" strike="noStrike" spc="-200">
                <a:solidFill>
                  <a:srgbClr val="E8E8E8"/>
                </a:solidFill>
                <a:latin typeface="Noto Sans CJK KR Regular"/>
              </a:rPr>
              <a:t> </a:t>
            </a:r>
            <a:r>
              <a:rPr lang="ko-KR" sz="2800" b="0" i="0" u="none" strike="noStrike" spc="-200">
                <a:solidFill>
                  <a:srgbClr val="E8E8E8"/>
                </a:solidFill>
                <a:ea typeface="Noto Sans CJK KR Regular"/>
              </a:rPr>
              <a:t>최종</a:t>
            </a:r>
            <a:r>
              <a:rPr lang="en-US" sz="2800" b="0" i="0" u="none" strike="noStrike" spc="-200">
                <a:solidFill>
                  <a:srgbClr val="E8E8E8"/>
                </a:solidFill>
                <a:latin typeface="Noto Sans CJK KR Regular"/>
              </a:rPr>
              <a:t> </a:t>
            </a:r>
            <a:r>
              <a:rPr lang="ko-KR" sz="2800" b="0" i="0" u="none" strike="noStrike" spc="-200">
                <a:solidFill>
                  <a:srgbClr val="E8E8E8"/>
                </a:solidFill>
                <a:ea typeface="Noto Sans CJK KR Regular"/>
              </a:rPr>
              <a:t>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실험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과정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및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결과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분석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28800"/>
            <a:ext cx="55880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0" y="3771900"/>
            <a:ext cx="7734300" cy="901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18542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2.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손실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함수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비교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실험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8100" y="2628900"/>
            <a:ext cx="6743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실험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결과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및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분석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2628900"/>
            <a:ext cx="8242300" cy="596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 dirty="0">
                <a:solidFill>
                  <a:srgbClr val="40514E"/>
                </a:solidFill>
                <a:ea typeface="Noto Sans CJK KR Medium"/>
              </a:rPr>
              <a:t>실험</a:t>
            </a:r>
            <a:r>
              <a:rPr lang="en-US" sz="2400" b="1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 dirty="0">
                <a:solidFill>
                  <a:srgbClr val="40514E"/>
                </a:solidFill>
                <a:ea typeface="Noto Sans CJK KR Medium"/>
              </a:rPr>
              <a:t>과정</a:t>
            </a:r>
            <a:r>
              <a:rPr lang="en-US" sz="2400" b="1" i="0" u="none" strike="noStrike" dirty="0">
                <a:solidFill>
                  <a:srgbClr val="40514E"/>
                </a:solidFill>
                <a:latin typeface="Noto Sans CJK KR Medium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400" b="1" i="0" u="none" strike="noStrike" dirty="0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endParaRPr lang="en-US" sz="2400" b="1" i="0" u="none" strike="noStrike" dirty="0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구조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중간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레이어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(Conv3_x)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Residual Block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추가한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ResNet-18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사용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손실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Cross-Entropy Loss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Focal Loss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비교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데이터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증강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손실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비교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실험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단계부터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데이터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증강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반영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 –5° ~ 5°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미세한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회전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변환을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적용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초기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설정</a:t>
            </a:r>
            <a:r>
              <a:rPr lang="en-US" altLang="ko-KR" sz="2400" dirty="0">
                <a:solidFill>
                  <a:srgbClr val="40514E"/>
                </a:solidFill>
                <a:latin typeface="Noto Sans CJK KR Medium"/>
                <a:ea typeface="Noto Sans CJK KR Medium"/>
              </a:rPr>
              <a:t>:</a:t>
            </a:r>
            <a:endParaRPr lang="en-US" sz="2400" b="0" i="0" u="none" strike="noStrike" dirty="0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     •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배치크기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: 64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     •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학습률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0.001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     •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에폭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128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     •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옵티마이저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Adam</a:t>
            </a:r>
          </a:p>
          <a:p>
            <a:pPr lvl="0" algn="l">
              <a:lnSpc>
                <a:spcPct val="116199"/>
              </a:lnSpc>
            </a:pPr>
            <a:endParaRPr lang="en-US" sz="2400" b="0" i="0" u="none" strike="noStrike" dirty="0">
              <a:solidFill>
                <a:srgbClr val="40514E"/>
              </a:solidFill>
              <a:latin typeface="Noto Sans CJK KR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93300" y="5880100"/>
            <a:ext cx="76835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기존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손실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함수인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Cross-Entropy Loss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를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사용했을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때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정확도는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82.90%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기록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Focal Loss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를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사용한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모델은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정확도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83.81%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를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기록하며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, focal Loss 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함수를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채택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실험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과정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및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결과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분석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28800"/>
            <a:ext cx="55880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0" y="3581400"/>
            <a:ext cx="7632700" cy="1663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18542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3.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학습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파라미터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최적화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실험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8100" y="2628900"/>
            <a:ext cx="6743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실험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결과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및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분석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2628900"/>
            <a:ext cx="8242300" cy="640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 dirty="0">
                <a:solidFill>
                  <a:srgbClr val="40514E"/>
                </a:solidFill>
                <a:ea typeface="Noto Sans CJK KR Medium"/>
              </a:rPr>
              <a:t>실험</a:t>
            </a:r>
            <a:r>
              <a:rPr lang="en-US" sz="2400" b="1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 dirty="0">
                <a:solidFill>
                  <a:srgbClr val="40514E"/>
                </a:solidFill>
                <a:ea typeface="Noto Sans CJK KR Medium"/>
              </a:rPr>
              <a:t>과정</a:t>
            </a:r>
            <a:r>
              <a:rPr lang="en-US" sz="2400" b="1" i="0" u="none" strike="noStrike" dirty="0">
                <a:solidFill>
                  <a:srgbClr val="40514E"/>
                </a:solidFill>
                <a:latin typeface="Noto Sans CJK KR Medium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400" b="1" i="0" u="none" strike="noStrike" dirty="0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endParaRPr lang="en-US" sz="2400" b="1" i="0" u="none" strike="noStrike" dirty="0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구조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중간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레이어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(Conv3_x)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Residual Block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추가한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ResNet-18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모델과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Focal Loss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손실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사용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목적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학습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파라미터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(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배치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크기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학습률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에폭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학습률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조정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)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최적화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하여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성능을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극대화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방법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</a:t>
            </a:r>
          </a:p>
          <a:p>
            <a:pPr lvl="0" algn="l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다음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설정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값을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일부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조합하여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실험을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수행한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최종적으로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가장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높은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정확도를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기록한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조합을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채택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      •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배치크기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: 64, 96, 128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      •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학습률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0.001, 0.005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      •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에폭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128, 150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      •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학습률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조정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en-US" sz="2400" b="0" i="0" u="none" strike="noStrike" dirty="0" err="1">
                <a:solidFill>
                  <a:srgbClr val="40514E"/>
                </a:solidFill>
                <a:latin typeface="Noto Sans CJK KR Medium"/>
              </a:rPr>
              <a:t>StepLR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(30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에폭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0.1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감소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2400" b="0" i="0" u="none" strike="noStrike" dirty="0">
              <a:solidFill>
                <a:srgbClr val="40514E"/>
              </a:solidFill>
              <a:latin typeface="Noto Sans CJK KR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93300" y="5880100"/>
            <a:ext cx="76835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개별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설정에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대한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모든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비교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실험을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수행하지는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않았으나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다양한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조합을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실험적으로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테스트한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결과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최적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조합이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가장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높은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정확도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84.35%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를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기록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최종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조합을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통해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모델의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성능을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최적화하고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학습이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안정적으로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수렴하는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것을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확인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최종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성능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및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평가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28800"/>
            <a:ext cx="55880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2882900"/>
            <a:ext cx="6642100" cy="3683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18542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학습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성능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2500" y="2692400"/>
            <a:ext cx="7277100" cy="415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>
                <a:solidFill>
                  <a:srgbClr val="40514E"/>
                </a:solidFill>
                <a:ea typeface="Noto Sans CJK KR Medium"/>
              </a:rPr>
              <a:t>최종</a:t>
            </a:r>
            <a:r>
              <a:rPr lang="en-US" sz="21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1" i="0" u="none" strike="noStrike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100" b="1" i="0" u="none" strike="noStrike">
                <a:solidFill>
                  <a:srgbClr val="40514E"/>
                </a:solidFill>
                <a:latin typeface="Noto Sans CJK KR Medium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100" b="1" i="0" u="none" strike="noStrike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구조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중간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레이어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(Conv3_x)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에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Residual Block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을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추가한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ResNet-18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손실함수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: Focal Loss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최적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학습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파라미터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: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      •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배치크기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: 64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      •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학습률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: 0.001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      •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에폭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수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: 128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      •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학습률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조정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: StepLR(30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에폭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, 0.1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배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>
                <a:solidFill>
                  <a:srgbClr val="40514E"/>
                </a:solidFill>
                <a:ea typeface="Noto Sans CJK KR Medium"/>
              </a:rPr>
              <a:t>감소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2100" b="0" i="0" u="none" strike="noStrike">
              <a:solidFill>
                <a:srgbClr val="40514E"/>
              </a:solidFill>
              <a:latin typeface="Noto Sans CJK KR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72600" y="2514600"/>
            <a:ext cx="7277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>
                <a:solidFill>
                  <a:srgbClr val="40514E"/>
                </a:solidFill>
                <a:ea typeface="Noto Sans CJK KR Medium"/>
              </a:rPr>
              <a:t>학습</a:t>
            </a:r>
            <a:r>
              <a:rPr lang="en-US" sz="21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1" i="0" u="none" strike="noStrike">
                <a:solidFill>
                  <a:srgbClr val="40514E"/>
                </a:solidFill>
                <a:ea typeface="Noto Sans CJK KR Medium"/>
              </a:rPr>
              <a:t>정확도</a:t>
            </a:r>
            <a:r>
              <a:rPr lang="en-US" sz="21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1" i="0" u="none" strike="noStrike">
                <a:solidFill>
                  <a:srgbClr val="40514E"/>
                </a:solidFill>
                <a:ea typeface="Noto Sans CJK KR Medium"/>
              </a:rPr>
              <a:t>및</a:t>
            </a:r>
            <a:r>
              <a:rPr lang="en-US" sz="21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1" i="0" u="none" strike="noStrike">
                <a:solidFill>
                  <a:srgbClr val="40514E"/>
                </a:solidFill>
                <a:ea typeface="Noto Sans CJK KR Medium"/>
              </a:rPr>
              <a:t>손실</a:t>
            </a:r>
            <a:r>
              <a:rPr lang="en-US" sz="21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1" i="0" u="none" strike="noStrike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1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1" i="0" u="none" strike="noStrike">
                <a:solidFill>
                  <a:srgbClr val="40514E"/>
                </a:solidFill>
                <a:ea typeface="Noto Sans CJK KR Medium"/>
              </a:rPr>
              <a:t>그래프</a:t>
            </a:r>
            <a:r>
              <a:rPr lang="en-US" sz="21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1" i="0" u="none" strike="noStrike">
                <a:solidFill>
                  <a:srgbClr val="40514E"/>
                </a:solidFill>
                <a:ea typeface="Noto Sans CJK KR Medium"/>
              </a:rPr>
              <a:t>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72600" y="6845300"/>
            <a:ext cx="7277100" cy="264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학습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정확도는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en-US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84.35%</a:t>
            </a:r>
            <a:r>
              <a:rPr lang="ko-KR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로</a:t>
            </a:r>
            <a:r>
              <a:rPr lang="en-US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, </a:t>
            </a:r>
            <a:r>
              <a:rPr lang="ko-KR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기존</a:t>
            </a:r>
            <a:r>
              <a:rPr lang="en-US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</a:t>
            </a:r>
            <a:r>
              <a:rPr lang="ko-KR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참고</a:t>
            </a:r>
            <a:r>
              <a:rPr lang="en-US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</a:t>
            </a:r>
            <a:r>
              <a:rPr lang="ko-KR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논문</a:t>
            </a:r>
            <a:r>
              <a:rPr lang="en-US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(81.72%)</a:t>
            </a:r>
            <a:r>
              <a:rPr lang="ko-KR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보다</a:t>
            </a:r>
            <a:r>
              <a:rPr lang="en-US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2.63% </a:t>
            </a:r>
            <a:r>
              <a:rPr lang="ko-KR" sz="2100" b="0" i="0" u="sng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향상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되었다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훈련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정확도는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초기에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빠르게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상승했으며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검증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정확도는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약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80%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를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초과한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안정적으로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유지되었다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손실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값은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초반에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급격히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감소하여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약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30</a:t>
            </a:r>
            <a:r>
              <a:rPr lang="ko-KR" sz="2100" b="0" i="0" u="none" strike="noStrike" dirty="0" err="1">
                <a:solidFill>
                  <a:srgbClr val="40514E"/>
                </a:solidFill>
                <a:ea typeface="Noto Sans CJK KR Medium"/>
              </a:rPr>
              <a:t>에폭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이후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매우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낮은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값을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유지한다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.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이는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 err="1">
                <a:solidFill>
                  <a:srgbClr val="40514E"/>
                </a:solidFill>
                <a:ea typeface="Noto Sans CJK KR Medium"/>
              </a:rPr>
              <a:t>학습률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조정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함수가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적절히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작동하여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학습이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안정적으로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진행되었음을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의미한다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최종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성능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및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평가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28800"/>
            <a:ext cx="55880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2781300"/>
            <a:ext cx="4686300" cy="408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7899400"/>
            <a:ext cx="6908800" cy="1536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03300" y="18542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감정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탐지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성능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평가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86800" y="4686300"/>
            <a:ext cx="91694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프로젝트의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목적은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정신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건강을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관리를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위한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것임으로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위험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감정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(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불안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슬픔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)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탐지하는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것이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중요하다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.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따라서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Recall(</a:t>
            </a:r>
            <a:r>
              <a:rPr lang="ko-KR" sz="2100" b="0" i="0" u="none" strike="noStrike" dirty="0" err="1">
                <a:solidFill>
                  <a:srgbClr val="40514E"/>
                </a:solidFill>
                <a:ea typeface="Noto Sans CJK KR Medium"/>
              </a:rPr>
              <a:t>재현율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)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평가지표로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사용한다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불안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클래스의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Recall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0.74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비교적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성능이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낮은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편에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속한다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슬픔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클래스의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Recall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0.84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비교적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안정적이다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기쁨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및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분노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클래스는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Recall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각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0.98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과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0.81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안정적인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탐지가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가능하다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결론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및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향후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연구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28800"/>
            <a:ext cx="55880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1828800"/>
            <a:ext cx="55880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18542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결론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3600" y="3683000"/>
            <a:ext cx="6502400" cy="397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프로젝트에서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ResNet-18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기반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모델과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YOLO Face V2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활용한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전처리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과정을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통해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감정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인식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성능을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개선함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 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학습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정확도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84.35%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기존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참고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논문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(81.72%)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대비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 2.63%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성능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향상을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달성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  Residual Block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위치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비교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손실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비교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하이퍼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파라미터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최적화를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통해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안정적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성능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향상을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이끌어냄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69500" y="18161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향후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연구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방향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40900" y="3606800"/>
            <a:ext cx="6477000" cy="414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감정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특징이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모호한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경우가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있어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정확도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향상에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한계가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있었음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.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특히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불안과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기쁨과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같은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감정은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유사한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특징을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가지고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있어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모델이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이를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명확히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구분하는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어려움이있음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이에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앞으로는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멀티모달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데이터를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통합하는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방향으로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연구를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확장하고자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함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.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음성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데이터와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생체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신호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(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예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심박수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피부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전도도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등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)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함께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활용하면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감정을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더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세밀하게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분석할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있을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것으로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보이며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다양한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환경에서도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안정적인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성능을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유지할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것임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.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이를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통해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건강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관리와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같은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실제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응용에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더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효과적이고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강력한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시스템을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구현할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있을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것으로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기대함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685800"/>
            <a:ext cx="5524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참고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문헌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600" y="3924300"/>
            <a:ext cx="165354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[1]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임상우울증학회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, “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성인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64.9%,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우울감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호소에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진단은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6%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에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불과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..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인식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개선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및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치료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시급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”, 2024.05.16., https://www.scd.or.kr/society_aboard/detail/c/press/mab01_pk/14</a:t>
            </a:r>
          </a:p>
          <a:p>
            <a:pPr lvl="0" algn="l">
              <a:lnSpc>
                <a:spcPct val="116199"/>
              </a:lnSpc>
            </a:pP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[2]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이지영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김지호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이은아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and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이홍철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한국인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표정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검출을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위한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딥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러닝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구조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900" b="0" i="0" u="none" strike="noStrike">
                <a:solidFill>
                  <a:srgbClr val="40514E"/>
                </a:solidFill>
                <a:ea typeface="Noto Sans CJK KR Medium"/>
              </a:rPr>
              <a:t>한국정보기술학회논문지</a:t>
            </a:r>
            <a:r>
              <a:rPr lang="en-US" sz="2900" b="0" i="0" u="none" strike="noStrike">
                <a:solidFill>
                  <a:srgbClr val="40514E"/>
                </a:solidFill>
                <a:latin typeface="Noto Sans CJK KR Medium"/>
              </a:rPr>
              <a:t> 21, no 2, p9-17, 2023</a:t>
            </a:r>
          </a:p>
          <a:p>
            <a:pPr lvl="0" algn="l">
              <a:lnSpc>
                <a:spcPct val="116199"/>
              </a:lnSpc>
            </a:pPr>
            <a:endParaRPr lang="en-US" sz="2900" b="0" i="0" u="none" strike="noStrike">
              <a:solidFill>
                <a:srgbClr val="40514E"/>
              </a:solidFill>
              <a:latin typeface="Noto Sans CJK KR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30900" y="4991100"/>
            <a:ext cx="66167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sz="6900" b="0" i="0" u="none" strike="noStrike" spc="-200">
                <a:solidFill>
                  <a:srgbClr val="007158"/>
                </a:solidFill>
                <a:ea typeface="Noto Sans CJK KR Medium"/>
              </a:rPr>
              <a:t>감사합니다</a:t>
            </a:r>
            <a:r>
              <a:rPr lang="en-US" sz="6900" b="0" i="0" u="none" strike="noStrike" spc="-200">
                <a:solidFill>
                  <a:srgbClr val="007158"/>
                </a:solidFill>
                <a:latin typeface="Noto Sans CJK KR Medium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57900" y="4000500"/>
            <a:ext cx="6756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0509"/>
              </a:lnSpc>
            </a:pPr>
            <a:r>
              <a:rPr lang="en-US" sz="8000" b="0" i="0" u="none" strike="noStrike">
                <a:solidFill>
                  <a:srgbClr val="007158"/>
                </a:solidFill>
                <a:latin typeface="Noto Sans CJK KR Bold"/>
              </a:rPr>
              <a:t>Thank you*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0" y="3365500"/>
            <a:ext cx="133477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25" y="4442460"/>
            <a:ext cx="13347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25" y="5561531"/>
            <a:ext cx="13347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46" y="6690227"/>
            <a:ext cx="13347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0" y="7754487"/>
            <a:ext cx="133477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56" y="8776235"/>
            <a:ext cx="133477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267200" y="2421489"/>
            <a:ext cx="6197600" cy="619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9280"/>
              </a:lnSpc>
            </a:pP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1.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프로젝트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주제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배경목표</a:t>
            </a:r>
          </a:p>
          <a:p>
            <a:pPr lvl="0" algn="l">
              <a:lnSpc>
                <a:spcPct val="179280"/>
              </a:lnSpc>
            </a:pP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2.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방법론</a:t>
            </a:r>
          </a:p>
          <a:p>
            <a:pPr lvl="0" algn="l">
              <a:lnSpc>
                <a:spcPct val="179280"/>
              </a:lnSpc>
            </a:pP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3.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실험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과정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및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결과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분석</a:t>
            </a:r>
          </a:p>
          <a:p>
            <a:pPr lvl="0" algn="l">
              <a:lnSpc>
                <a:spcPct val="179280"/>
              </a:lnSpc>
            </a:pP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4.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최종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성능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및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평가</a:t>
            </a:r>
          </a:p>
          <a:p>
            <a:pPr lvl="0" algn="l">
              <a:lnSpc>
                <a:spcPct val="179280"/>
              </a:lnSpc>
            </a:pP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5.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결론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및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향후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연구</a:t>
            </a:r>
          </a:p>
          <a:p>
            <a:pPr lvl="0" algn="l">
              <a:lnSpc>
                <a:spcPct val="179280"/>
              </a:lnSpc>
            </a:pP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6.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참고</a:t>
            </a:r>
            <a:r>
              <a:rPr lang="en-US" sz="4000" b="0" i="0" u="none" strike="noStrike">
                <a:solidFill>
                  <a:srgbClr val="007158"/>
                </a:solidFill>
                <a:latin typeface="Noto Sans CJK KR Medium"/>
              </a:rPr>
              <a:t> </a:t>
            </a:r>
            <a:r>
              <a:rPr lang="ko-KR" sz="4000" b="0" i="0" u="none" strike="noStrike">
                <a:solidFill>
                  <a:srgbClr val="007158"/>
                </a:solidFill>
                <a:ea typeface="Noto Sans CJK KR Medium"/>
              </a:rPr>
              <a:t>문헌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1200" y="609600"/>
            <a:ext cx="6756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0509"/>
              </a:lnSpc>
            </a:pPr>
            <a:r>
              <a:rPr lang="en-US" sz="8000" b="0" i="0" u="none" strike="noStrike">
                <a:solidFill>
                  <a:srgbClr val="007158"/>
                </a:solidFill>
                <a:latin typeface="Noto Sans CJK KR Bold"/>
              </a:rPr>
              <a:t>index*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57200"/>
            <a:ext cx="115697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정신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건강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관리를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위한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감정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인식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시스템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개발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13000"/>
            <a:ext cx="4965700" cy="1549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6"/>
          <p:cNvSpPr txBox="1"/>
          <p:nvPr/>
        </p:nvSpPr>
        <p:spPr>
          <a:xfrm>
            <a:off x="1092200" y="5359400"/>
            <a:ext cx="42926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대부분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자신의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상태를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인식하지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못함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4597400"/>
            <a:ext cx="4038600" cy="57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58900" y="4584700"/>
            <a:ext cx="3733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우울증</a:t>
            </a:r>
            <a:r>
              <a:rPr lang="en-US" sz="28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문제</a:t>
            </a:r>
            <a:r>
              <a:rPr lang="en-US" sz="28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심각성</a:t>
            </a:r>
            <a:r>
              <a:rPr lang="en-US" sz="28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증가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300" y="7556500"/>
            <a:ext cx="70104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 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감정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변화를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제대로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인지하지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못해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적절한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대처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시기를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놓치고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있음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.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6489700"/>
            <a:ext cx="4203700" cy="58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46200" y="6502400"/>
            <a:ext cx="3073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정서</a:t>
            </a:r>
            <a:r>
              <a:rPr lang="en-US" sz="28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인식의</a:t>
            </a:r>
            <a:r>
              <a:rPr lang="en-US" sz="28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필요성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00" y="1981200"/>
            <a:ext cx="5270500" cy="3949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37700" y="7404100"/>
            <a:ext cx="83312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사용자의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얼굴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표정을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통해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정서상태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(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기쁨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,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분노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,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불안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,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슬픔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)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를</a:t>
            </a:r>
            <a:r>
              <a:rPr lang="en-US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highlight>
                  <a:srgbClr val="FEEFC5"/>
                </a:highlight>
                <a:ea typeface="Noto Sans CJK KR Medium"/>
              </a:rPr>
              <a:t>분류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하여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사용자에게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자신의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감정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상태를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인식하도록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도움을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줌으로써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정신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건강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관리를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40514E"/>
                </a:solidFill>
                <a:ea typeface="Noto Sans CJK KR Medium"/>
              </a:rPr>
              <a:t>지원한다</a:t>
            </a:r>
            <a:r>
              <a:rPr lang="en-US" sz="2600" b="0" i="0" u="none" strike="noStrike">
                <a:solidFill>
                  <a:srgbClr val="40514E"/>
                </a:solidFill>
                <a:latin typeface="Noto Sans CJK KR Medium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7400" y="6350000"/>
            <a:ext cx="42037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696700" y="6337300"/>
            <a:ext cx="3733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모델</a:t>
            </a:r>
            <a:r>
              <a:rPr lang="en-US" sz="28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개발의</a:t>
            </a:r>
            <a:r>
              <a:rPr lang="en-US" sz="28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E8E8E8"/>
                </a:solidFill>
                <a:ea typeface="Noto Sans CJK KR Medium"/>
              </a:rPr>
              <a:t>목표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방법론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2159000"/>
            <a:ext cx="3759200" cy="88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3505200"/>
            <a:ext cx="11874500" cy="219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83100" y="6096000"/>
            <a:ext cx="85979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40514E"/>
                </a:solidFill>
                <a:latin typeface="Noto Sans CJK KR Medium"/>
              </a:rPr>
              <a:t>'AI-Hub</a:t>
            </a:r>
            <a:r>
              <a:rPr lang="ko-KR" sz="2800" b="0" i="0" u="none" strike="noStrike">
                <a:solidFill>
                  <a:srgbClr val="40514E"/>
                </a:solidFill>
                <a:ea typeface="Noto Sans CJK KR Medium"/>
              </a:rPr>
              <a:t>의</a:t>
            </a:r>
            <a:r>
              <a:rPr lang="en-US" sz="28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40514E"/>
                </a:solidFill>
                <a:ea typeface="Noto Sans CJK KR Medium"/>
              </a:rPr>
              <a:t>한국인</a:t>
            </a:r>
            <a:r>
              <a:rPr lang="en-US" sz="28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40514E"/>
                </a:solidFill>
                <a:ea typeface="Noto Sans CJK KR Medium"/>
              </a:rPr>
              <a:t>감정인식을</a:t>
            </a:r>
            <a:r>
              <a:rPr lang="en-US" sz="28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40514E"/>
                </a:solidFill>
                <a:ea typeface="Noto Sans CJK KR Medium"/>
              </a:rPr>
              <a:t>위한</a:t>
            </a:r>
            <a:r>
              <a:rPr lang="en-US" sz="28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40514E"/>
                </a:solidFill>
                <a:ea typeface="Noto Sans CJK KR Medium"/>
              </a:rPr>
              <a:t>복합</a:t>
            </a:r>
            <a:r>
              <a:rPr lang="en-US" sz="28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40514E"/>
                </a:solidFill>
                <a:ea typeface="Noto Sans CJK KR Medium"/>
              </a:rPr>
              <a:t>영상</a:t>
            </a:r>
            <a:r>
              <a:rPr lang="en-US" sz="28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40514E"/>
                </a:solidFill>
                <a:ea typeface="Noto Sans CJK KR Medium"/>
              </a:rPr>
              <a:t>데이터</a:t>
            </a:r>
            <a:r>
              <a:rPr lang="en-US" sz="2800" b="0" i="0" u="none" strike="noStrike">
                <a:solidFill>
                  <a:srgbClr val="40514E"/>
                </a:solidFill>
                <a:latin typeface="Noto Sans CJK KR Medium"/>
              </a:rPr>
              <a:t>'</a:t>
            </a:r>
          </a:p>
          <a:p>
            <a:pPr lvl="0" algn="l">
              <a:lnSpc>
                <a:spcPct val="116199"/>
              </a:lnSpc>
            </a:pPr>
            <a:endParaRPr lang="en-US" sz="2800" b="0" i="0" u="none" strike="noStrike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endParaRPr lang="en-US" sz="2800" b="0" i="0" u="none" strike="noStrike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endParaRPr lang="en-US" sz="2800" b="0" i="0" u="none" strike="noStrike">
              <a:solidFill>
                <a:srgbClr val="40514E"/>
              </a:solidFill>
              <a:latin typeface="Noto Sans CJK KR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13600" y="2209800"/>
            <a:ext cx="116967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300" b="0" i="0" u="none" strike="noStrike">
                <a:solidFill>
                  <a:srgbClr val="E8E8E8"/>
                </a:solidFill>
                <a:ea typeface="Noto Sans CJK KR Medium"/>
              </a:rPr>
              <a:t>데이터</a:t>
            </a:r>
            <a:r>
              <a:rPr lang="en-US" sz="43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4300" b="0" i="0" u="none" strike="noStrike">
                <a:solidFill>
                  <a:srgbClr val="E8E8E8"/>
                </a:solidFill>
                <a:ea typeface="Noto Sans CJK KR Medium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9800" y="6946900"/>
            <a:ext cx="64389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감정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클래스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기쁨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분노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슬픔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불안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4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가지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감정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사용</a:t>
            </a:r>
          </a:p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데이터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구조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400" b="0" i="0" u="none" strike="noStrike" dirty="0" err="1">
                <a:solidFill>
                  <a:srgbClr val="40514E"/>
                </a:solidFill>
                <a:ea typeface="Noto Sans CJK KR Medium"/>
              </a:rPr>
              <a:t>셀피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기반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HD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화질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이상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이미지</a:t>
            </a:r>
          </a:p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이미지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크기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서로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다른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해상도</a:t>
            </a:r>
          </a:p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데이터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적합성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한국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사용자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 dirty="0">
                <a:solidFill>
                  <a:srgbClr val="40514E"/>
                </a:solidFill>
                <a:ea typeface="Noto Sans CJK KR Medium"/>
              </a:rPr>
              <a:t>타겟</a:t>
            </a:r>
            <a:r>
              <a:rPr lang="en-US" sz="2400" b="0" i="0" u="none" strike="noStrike" dirty="0">
                <a:solidFill>
                  <a:srgbClr val="40514E"/>
                </a:solidFill>
                <a:latin typeface="Noto Sans CJK KR Medium"/>
              </a:rPr>
              <a:t>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데이터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전처리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28800"/>
            <a:ext cx="55880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3238500"/>
            <a:ext cx="64008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7188200"/>
            <a:ext cx="6172200" cy="205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03300" y="18542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얼굴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검출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: YOLO Face V2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3149600"/>
            <a:ext cx="6489700" cy="1917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03300" y="2717800"/>
            <a:ext cx="5537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800" b="1" i="0" u="none" strike="noStrike">
                <a:solidFill>
                  <a:srgbClr val="40514E"/>
                </a:solidFill>
                <a:ea typeface="Noto Sans CJK KR Medium"/>
              </a:rPr>
              <a:t>욜로를</a:t>
            </a:r>
            <a:r>
              <a:rPr lang="en-US" sz="18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800" b="1" i="0" u="none" strike="noStrike">
                <a:solidFill>
                  <a:srgbClr val="40514E"/>
                </a:solidFill>
                <a:ea typeface="Noto Sans CJK KR Medium"/>
              </a:rPr>
              <a:t>활용한</a:t>
            </a:r>
            <a:r>
              <a:rPr lang="en-US" sz="18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800" b="1" i="0" u="none" strike="noStrike">
                <a:solidFill>
                  <a:srgbClr val="40514E"/>
                </a:solidFill>
                <a:ea typeface="Noto Sans CJK KR Medium"/>
              </a:rPr>
              <a:t>얼굴</a:t>
            </a:r>
            <a:r>
              <a:rPr lang="en-US" sz="18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800" b="1" i="0" u="none" strike="noStrike">
                <a:solidFill>
                  <a:srgbClr val="40514E"/>
                </a:solidFill>
                <a:ea typeface="Noto Sans CJK KR Medium"/>
              </a:rPr>
              <a:t>검출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3800" y="5130800"/>
            <a:ext cx="6464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초기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시도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: 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얼굴이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아닌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부분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탐지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하나의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이미지에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여러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얼굴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탐지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200" y="5575300"/>
            <a:ext cx="6311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해결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방안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: 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신뢰도를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기준으로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가장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높은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하나의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바운딩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박스만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선택하도록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수정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9601200" y="2717800"/>
            <a:ext cx="5676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40514E"/>
                </a:solidFill>
                <a:latin typeface="Noto Sans CJK KR Medium"/>
              </a:rPr>
              <a:t>2. </a:t>
            </a:r>
            <a:r>
              <a:rPr lang="ko-KR" sz="1900" b="0" i="0" u="none" strike="noStrike">
                <a:solidFill>
                  <a:srgbClr val="40514E"/>
                </a:solidFill>
                <a:ea typeface="Noto Sans CJK KR Medium"/>
              </a:rPr>
              <a:t>작은</a:t>
            </a:r>
            <a:r>
              <a:rPr lang="en-US" sz="1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900" b="0" i="0" u="none" strike="noStrike">
                <a:solidFill>
                  <a:srgbClr val="40514E"/>
                </a:solidFill>
                <a:ea typeface="Noto Sans CJK KR Medium"/>
              </a:rPr>
              <a:t>바운딩</a:t>
            </a:r>
            <a:r>
              <a:rPr lang="en-US" sz="1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900" b="0" i="0" u="none" strike="noStrike">
                <a:solidFill>
                  <a:srgbClr val="40514E"/>
                </a:solidFill>
                <a:ea typeface="Noto Sans CJK KR Medium"/>
              </a:rPr>
              <a:t>박스</a:t>
            </a:r>
            <a:r>
              <a:rPr lang="en-US" sz="1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900" b="0" i="0" u="none" strike="noStrike">
                <a:solidFill>
                  <a:srgbClr val="40514E"/>
                </a:solidFill>
                <a:ea typeface="Noto Sans CJK KR Medium"/>
              </a:rPr>
              <a:t>제거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04400" y="5181600"/>
            <a:ext cx="66167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얼굴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탐지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못하거나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작은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얼굴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객체가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검출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9800" y="5651500"/>
            <a:ext cx="6464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해결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방안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: 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가로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길이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200px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이하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바운딩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박스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삭제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(HD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이상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셀피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35400" y="6858000"/>
            <a:ext cx="58928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40514E"/>
                </a:solidFill>
                <a:latin typeface="Noto Sans CJK KR Medium"/>
              </a:rPr>
              <a:t>3. </a:t>
            </a:r>
            <a:r>
              <a:rPr lang="ko-KR" sz="1900" b="0" i="0" u="none" strike="noStrike">
                <a:solidFill>
                  <a:srgbClr val="40514E"/>
                </a:solidFill>
                <a:ea typeface="Noto Sans CJK KR Medium"/>
              </a:rPr>
              <a:t>수작업</a:t>
            </a:r>
            <a:r>
              <a:rPr lang="en-US" sz="19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900" b="0" i="0" u="none" strike="noStrike">
                <a:solidFill>
                  <a:srgbClr val="40514E"/>
                </a:solidFill>
                <a:ea typeface="Noto Sans CJK KR Medium"/>
              </a:rPr>
              <a:t>정제</a:t>
            </a:r>
            <a:r>
              <a:rPr lang="en-US" sz="1900" b="0" i="0" u="none" strike="noStrike">
                <a:solidFill>
                  <a:srgbClr val="40514E"/>
                </a:solidFill>
                <a:latin typeface="Noto Sans CJK KR Medium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8800" y="7924800"/>
            <a:ext cx="68834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40514E"/>
                </a:solidFill>
                <a:ea typeface="Noto Sans CJK KR Medium"/>
              </a:rPr>
              <a:t>앞의</a:t>
            </a:r>
            <a:r>
              <a:rPr lang="en-US" sz="17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700" b="0" i="0" u="none" strike="noStrike">
                <a:solidFill>
                  <a:srgbClr val="40514E"/>
                </a:solidFill>
                <a:ea typeface="Noto Sans CJK KR Medium"/>
              </a:rPr>
              <a:t>방법</a:t>
            </a:r>
            <a:r>
              <a:rPr lang="en-US" sz="17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700" b="0" i="0" u="none" strike="noStrike">
                <a:solidFill>
                  <a:srgbClr val="40514E"/>
                </a:solidFill>
                <a:ea typeface="Noto Sans CJK KR Medium"/>
              </a:rPr>
              <a:t>사용했음에도</a:t>
            </a:r>
            <a:r>
              <a:rPr lang="en-US" sz="17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700" b="0" i="0" u="none" strike="noStrike">
                <a:solidFill>
                  <a:srgbClr val="40514E"/>
                </a:solidFill>
                <a:ea typeface="Noto Sans CJK KR Medium"/>
              </a:rPr>
              <a:t>잘못</a:t>
            </a:r>
            <a:r>
              <a:rPr lang="en-US" sz="17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700" b="0" i="0" u="none" strike="noStrike">
                <a:solidFill>
                  <a:srgbClr val="40514E"/>
                </a:solidFill>
                <a:ea typeface="Noto Sans CJK KR Medium"/>
              </a:rPr>
              <a:t>검출된</a:t>
            </a:r>
            <a:r>
              <a:rPr lang="en-US" sz="17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700" b="0" i="0" u="none" strike="noStrike">
                <a:solidFill>
                  <a:srgbClr val="40514E"/>
                </a:solidFill>
                <a:ea typeface="Noto Sans CJK KR Medium"/>
              </a:rPr>
              <a:t>이미지</a:t>
            </a:r>
            <a:r>
              <a:rPr lang="en-US" sz="17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700" b="0" i="0" u="none" strike="noStrike">
                <a:solidFill>
                  <a:srgbClr val="40514E"/>
                </a:solidFill>
                <a:ea typeface="Noto Sans CJK KR Medium"/>
              </a:rPr>
              <a:t>직접</a:t>
            </a:r>
            <a:r>
              <a:rPr lang="en-US" sz="17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700" b="0" i="0" u="none" strike="noStrike">
                <a:solidFill>
                  <a:srgbClr val="40514E"/>
                </a:solidFill>
                <a:ea typeface="Noto Sans CJK KR Medium"/>
              </a:rPr>
              <a:t>삭제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데이터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전처리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28800"/>
            <a:ext cx="5588000" cy="54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3314700"/>
            <a:ext cx="4025900" cy="182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2959100"/>
            <a:ext cx="3187700" cy="234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0" y="3213100"/>
            <a:ext cx="6172200" cy="184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3300" y="18542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얼굴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리사이즈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" y="2882900"/>
            <a:ext cx="5537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800" b="1" i="0" u="none" strike="noStrike">
                <a:solidFill>
                  <a:srgbClr val="40514E"/>
                </a:solidFill>
                <a:ea typeface="Noto Sans CJK KR Medium"/>
              </a:rPr>
              <a:t>정사각형으로</a:t>
            </a:r>
            <a:r>
              <a:rPr lang="en-US" sz="18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800" b="1" i="0" u="none" strike="noStrike">
                <a:solidFill>
                  <a:srgbClr val="40514E"/>
                </a:solidFill>
                <a:ea typeface="Noto Sans CJK KR Medium"/>
              </a:rPr>
              <a:t>크롭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900" y="5499100"/>
            <a:ext cx="50927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초기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시도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: 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단순히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224X224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리사이즈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방식을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시도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이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과정에서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얼굴이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왜곡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혹은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배경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과도하게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포함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13500" y="5461000"/>
            <a:ext cx="4635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두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번째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시도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패딩을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추가하여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비율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유지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But,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얼굴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이외의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불필요한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정보가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포함될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수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있다고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판단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9000" y="6489700"/>
            <a:ext cx="56769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40514E"/>
                </a:solidFill>
                <a:latin typeface="Noto Sans CJK KR Medium"/>
              </a:rPr>
              <a:t>2. 224x224 </a:t>
            </a:r>
            <a:r>
              <a:rPr lang="ko-KR" sz="1900" b="0" i="0" u="none" strike="noStrike">
                <a:solidFill>
                  <a:srgbClr val="40514E"/>
                </a:solidFill>
                <a:ea typeface="Noto Sans CJK KR Medium"/>
              </a:rPr>
              <a:t>리사이즈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74500" y="5499100"/>
            <a:ext cx="5270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최종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해결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방안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: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바운딩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박스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중점을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기준으로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짧은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변의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길이에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맞춘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정사각형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영역을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크롭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404100"/>
            <a:ext cx="5588000" cy="546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89000" y="74295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그레이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스케일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변환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3300" y="8648700"/>
            <a:ext cx="6400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학습에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앞서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데이터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로드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단계에서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torchvision.transforms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의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GrayScale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변환을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1600" b="0" i="0" u="none" strike="noStrike">
                <a:solidFill>
                  <a:srgbClr val="40514E"/>
                </a:solidFill>
                <a:ea typeface="Noto Sans CJK KR Medium"/>
              </a:rPr>
              <a:t>적용한다</a:t>
            </a:r>
            <a:r>
              <a:rPr lang="en-US" sz="1600" b="0" i="0" u="none" strike="noStrike">
                <a:solidFill>
                  <a:srgbClr val="40514E"/>
                </a:solidFill>
                <a:latin typeface="Noto Sans CJK KR Medium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최종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데이터셋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및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증강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879600"/>
            <a:ext cx="5588000" cy="546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8200" y="19431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최종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데이터셋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" y="3213100"/>
            <a:ext cx="76073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en-US" sz="2600" b="0" i="0" u="none" strike="noStrike" dirty="0">
                <a:solidFill>
                  <a:srgbClr val="40514E"/>
                </a:solidFill>
                <a:latin typeface="Noto Sans CJK KR Medium"/>
              </a:rPr>
              <a:t>8:1:1 </a:t>
            </a:r>
            <a:r>
              <a:rPr lang="ko-KR" sz="2600" b="0" i="0" u="none" strike="noStrike" dirty="0">
                <a:solidFill>
                  <a:srgbClr val="40514E"/>
                </a:solidFill>
                <a:ea typeface="Noto Sans CJK KR Medium"/>
              </a:rPr>
              <a:t>로</a:t>
            </a:r>
            <a:r>
              <a:rPr lang="en-US" sz="26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 dirty="0">
                <a:solidFill>
                  <a:srgbClr val="40514E"/>
                </a:solidFill>
                <a:ea typeface="Noto Sans CJK KR Medium"/>
              </a:rPr>
              <a:t>학습</a:t>
            </a:r>
            <a:r>
              <a:rPr lang="en-US" sz="26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600" b="0" i="0" u="none" strike="noStrike" dirty="0">
                <a:solidFill>
                  <a:srgbClr val="40514E"/>
                </a:solidFill>
                <a:ea typeface="Noto Sans CJK KR Medium"/>
              </a:rPr>
              <a:t>검증</a:t>
            </a:r>
            <a:r>
              <a:rPr lang="en-US" sz="26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600" b="0" i="0" u="none" strike="noStrike" dirty="0">
                <a:solidFill>
                  <a:srgbClr val="40514E"/>
                </a:solidFill>
                <a:ea typeface="Noto Sans CJK KR Medium"/>
              </a:rPr>
              <a:t>테스트</a:t>
            </a:r>
            <a:r>
              <a:rPr lang="en-US" sz="26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 dirty="0">
                <a:solidFill>
                  <a:srgbClr val="40514E"/>
                </a:solidFill>
                <a:ea typeface="Noto Sans CJK KR Medium"/>
              </a:rPr>
              <a:t>셋으로</a:t>
            </a:r>
            <a:r>
              <a:rPr lang="en-US" sz="26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 dirty="0">
                <a:solidFill>
                  <a:srgbClr val="40514E"/>
                </a:solidFill>
                <a:ea typeface="Noto Sans CJK KR Medium"/>
              </a:rPr>
              <a:t>나누어</a:t>
            </a:r>
            <a:r>
              <a:rPr lang="en-US" sz="26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600" b="0" i="0" u="none" strike="noStrike" dirty="0">
                <a:solidFill>
                  <a:srgbClr val="40514E"/>
                </a:solidFill>
                <a:ea typeface="Noto Sans CJK KR Medium"/>
              </a:rPr>
              <a:t>구성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400" y="1816100"/>
            <a:ext cx="55880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5651500"/>
            <a:ext cx="7670800" cy="3365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058400" y="18669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데이터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증강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6900" y="3213100"/>
            <a:ext cx="8242300" cy="194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감정인식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특성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고려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과도한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회전이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아닌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미세한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회전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  -5~5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도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범위로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적용</a:t>
            </a:r>
          </a:p>
          <a:p>
            <a:pPr marL="342900" lvl="0" indent="-342900" algn="l">
              <a:lnSpc>
                <a:spcPct val="116199"/>
              </a:lnSpc>
              <a:buClr>
                <a:srgbClr val="40514E"/>
              </a:buClr>
              <a:buFont typeface="Arial"/>
              <a:buChar char="●"/>
            </a:pP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데이터셋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고정적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증가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않고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학습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루프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안에서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20%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확률로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회전</a:t>
            </a:r>
            <a:r>
              <a:rPr lang="en-US" sz="27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700" b="0" i="0" u="none" strike="noStrike" dirty="0">
                <a:solidFill>
                  <a:srgbClr val="40514E"/>
                </a:solidFill>
                <a:ea typeface="Noto Sans CJK KR Medium"/>
              </a:rPr>
              <a:t>적용함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방법론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28800"/>
            <a:ext cx="5588000" cy="546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8542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모델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아키텍처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07600" y="4051300"/>
            <a:ext cx="6743700" cy="469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실험을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통해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구조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최적화</a:t>
            </a:r>
          </a:p>
          <a:p>
            <a:pPr lvl="0" algn="l">
              <a:lnSpc>
                <a:spcPct val="116199"/>
              </a:lnSpc>
            </a:pPr>
            <a:endParaRPr lang="ko-KR" sz="2400" b="1" i="0" u="none" strike="noStrike">
              <a:solidFill>
                <a:srgbClr val="40514E"/>
              </a:solidFill>
              <a:ea typeface="Noto Sans CJK KR Medium"/>
            </a:endParaRP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블록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추가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위치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비교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실험</a:t>
            </a:r>
          </a:p>
          <a:p>
            <a:pPr lvl="0" algn="l">
              <a:lnSpc>
                <a:spcPct val="116199"/>
              </a:lnSpc>
            </a:pPr>
            <a:endParaRPr lang="ko-KR" sz="2400" b="0" i="0" u="none" strike="noStrike">
              <a:solidFill>
                <a:srgbClr val="40514E"/>
              </a:solidFill>
              <a:ea typeface="Noto Sans CJK KR Medium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2.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손실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비교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실험</a:t>
            </a:r>
          </a:p>
          <a:p>
            <a:pPr lvl="0" algn="l">
              <a:lnSpc>
                <a:spcPct val="116199"/>
              </a:lnSpc>
            </a:pPr>
            <a:endParaRPr lang="ko-KR" sz="2400" b="0" i="0" u="none" strike="noStrike">
              <a:solidFill>
                <a:srgbClr val="40514E"/>
              </a:solidFill>
              <a:ea typeface="Noto Sans CJK KR Medium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3.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학습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파라미터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최적화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실험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400" b="0" i="0" u="none" strike="noStrike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endParaRPr lang="en-US" sz="2400" b="0" i="0" u="none" strike="noStrike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endParaRPr lang="en-US" sz="2400" b="0" i="0" u="none" strike="noStrike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endParaRPr lang="en-US" sz="2400" b="0" i="0" u="none" strike="noStrike">
              <a:solidFill>
                <a:srgbClr val="40514E"/>
              </a:solidFill>
              <a:latin typeface="Noto Sans CJK KR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3300" y="2870200"/>
            <a:ext cx="6743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ResNet18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기반의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성능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개선을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목표로함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200" y="4051300"/>
            <a:ext cx="6743700" cy="513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선택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이유</a:t>
            </a:r>
          </a:p>
          <a:p>
            <a:pPr lvl="0" algn="l">
              <a:lnSpc>
                <a:spcPct val="116199"/>
              </a:lnSpc>
            </a:pPr>
            <a:endParaRPr lang="ko-KR" sz="2400" b="1" i="0" u="none" strike="noStrike">
              <a:solidFill>
                <a:srgbClr val="40514E"/>
              </a:solidFill>
              <a:ea typeface="Noto Sans CJK KR Medium"/>
            </a:endParaRP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YOLO Face v2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는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다양한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환경에서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빠르고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정확하게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얼굴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검출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가능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.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이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모델은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참고한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연구에서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다른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얼굴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검출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모델보다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높은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정확도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성능을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기록함</a:t>
            </a:r>
          </a:p>
          <a:p>
            <a:pPr lvl="1" algn="l">
              <a:lnSpc>
                <a:spcPct val="116199"/>
              </a:lnSpc>
            </a:pPr>
            <a:endParaRPr lang="ko-KR" sz="2400" b="0" i="0" u="none" strike="noStrike">
              <a:solidFill>
                <a:srgbClr val="40514E"/>
              </a:solidFill>
              <a:ea typeface="Noto Sans CJK KR Medium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2.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기존의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감정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인식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모델에서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사용되는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복잡한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K-EmotionNet (7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클래스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분류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)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보다는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주요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감정네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가지를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간단하게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분류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목적이므로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자원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효율성을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높이기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위해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ResNet18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선택</a:t>
            </a:r>
          </a:p>
          <a:p>
            <a:pPr lvl="0" algn="l">
              <a:lnSpc>
                <a:spcPct val="116199"/>
              </a:lnSpc>
            </a:pPr>
            <a:endParaRPr lang="ko-KR" sz="2400" b="0" i="0" u="none" strike="noStrike">
              <a:solidFill>
                <a:srgbClr val="40514E"/>
              </a:solidFill>
              <a:ea typeface="Noto Sans CJK KR Medium"/>
            </a:endParaRPr>
          </a:p>
          <a:p>
            <a:pPr lvl="0" algn="l">
              <a:lnSpc>
                <a:spcPct val="116199"/>
              </a:lnSpc>
            </a:pPr>
            <a:endParaRPr lang="ko-KR" sz="2400" b="0" i="0" u="none" strike="noStrike">
              <a:solidFill>
                <a:srgbClr val="40514E"/>
              </a:solidFill>
              <a:ea typeface="Noto Sans CJK KR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524000"/>
            <a:ext cx="171323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469900"/>
            <a:ext cx="651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78450"/>
              </a:lnSpc>
            </a:pP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실험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과정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및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결과</a:t>
            </a:r>
            <a:r>
              <a:rPr lang="en-US" sz="4800" b="0" i="0" u="none" strike="noStrike" spc="-100">
                <a:solidFill>
                  <a:srgbClr val="40514E"/>
                </a:solidFill>
                <a:latin typeface="Noto Sans CJK KR Bold"/>
              </a:rPr>
              <a:t> </a:t>
            </a:r>
            <a:r>
              <a:rPr lang="ko-KR" sz="4800" b="0" i="0" u="none" strike="noStrike" spc="-100">
                <a:solidFill>
                  <a:srgbClr val="40514E"/>
                </a:solidFill>
                <a:ea typeface="Noto Sans CJK KR Bold"/>
              </a:rPr>
              <a:t>분석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828800"/>
            <a:ext cx="5588000" cy="546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1854200"/>
            <a:ext cx="7175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1.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블록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추가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위치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비교</a:t>
            </a:r>
            <a:r>
              <a:rPr lang="en-US" sz="2600" b="0" i="0" u="none" strike="noStrike">
                <a:solidFill>
                  <a:srgbClr val="E8E8E8"/>
                </a:solidFill>
                <a:latin typeface="Noto Sans CJK KR Medium"/>
              </a:rPr>
              <a:t> </a:t>
            </a:r>
            <a:r>
              <a:rPr lang="ko-KR" sz="2600" b="0" i="0" u="none" strike="noStrike">
                <a:solidFill>
                  <a:srgbClr val="E8E8E8"/>
                </a:solidFill>
                <a:ea typeface="Noto Sans CJK KR Medium"/>
              </a:rPr>
              <a:t>실험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8100" y="2628900"/>
            <a:ext cx="6743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실험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결과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및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분석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200" y="2628900"/>
            <a:ext cx="8242300" cy="725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실험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1" i="0" u="none" strike="noStrike">
                <a:solidFill>
                  <a:srgbClr val="40514E"/>
                </a:solidFill>
                <a:ea typeface="Noto Sans CJK KR Medium"/>
              </a:rPr>
              <a:t>과정</a:t>
            </a:r>
            <a:r>
              <a:rPr lang="en-US" sz="2400" b="1" i="0" u="none" strike="noStrike">
                <a:solidFill>
                  <a:srgbClr val="40514E"/>
                </a:solidFill>
                <a:latin typeface="Noto Sans CJK KR Medium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2400" b="1" i="0" u="none" strike="noStrike">
              <a:solidFill>
                <a:srgbClr val="40514E"/>
              </a:solidFill>
              <a:latin typeface="Noto Sans CJK KR Medium"/>
            </a:endParaRP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구조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: ResNet-18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에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Residual Block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추가하여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구조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변경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실험을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진행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• 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블록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추가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위치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: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      •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첫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번째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레이어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      •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중간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레이어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(Conv3_x)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      •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마지막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전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레이어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(Conv4_x)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•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초기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설정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및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과정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: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이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실험에서는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데이터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증강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없이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진행했다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.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모델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구조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변경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자체가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성능에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미치는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영향을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명확히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평가하기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위함으로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,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데이터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증강은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이후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손실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함수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비교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실험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단계부터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반영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      •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배치크기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: 64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      •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학습률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: 0.001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      •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에폭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수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: 128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       • </a:t>
            </a:r>
            <a:r>
              <a:rPr lang="ko-KR" sz="2400" b="0" i="0" u="none" strike="noStrike">
                <a:solidFill>
                  <a:srgbClr val="40514E"/>
                </a:solidFill>
                <a:ea typeface="Noto Sans CJK KR Medium"/>
              </a:rPr>
              <a:t>옵티마이저</a:t>
            </a:r>
            <a:r>
              <a:rPr lang="en-US" sz="2400" b="0" i="0" u="none" strike="noStrike">
                <a:solidFill>
                  <a:srgbClr val="40514E"/>
                </a:solidFill>
                <a:latin typeface="Noto Sans CJK KR Medium"/>
              </a:rPr>
              <a:t>: Adam</a:t>
            </a:r>
          </a:p>
          <a:p>
            <a:pPr lvl="0" algn="l">
              <a:lnSpc>
                <a:spcPct val="116199"/>
              </a:lnSpc>
            </a:pPr>
            <a:endParaRPr lang="en-US" sz="2400" b="0" i="0" u="none" strike="noStrike">
              <a:solidFill>
                <a:srgbClr val="40514E"/>
              </a:solidFill>
              <a:latin typeface="Noto Sans CJK KR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58400" y="6527800"/>
            <a:ext cx="7683500" cy="299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중간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레이어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(Conv3_x)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Residual Block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추가한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모델이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정확도</a:t>
            </a:r>
            <a:r>
              <a:rPr lang="en-US" sz="2100" b="0" i="0" u="none" strike="noStrike">
                <a:solidFill>
                  <a:srgbClr val="40514E"/>
                </a:solidFill>
                <a:latin typeface="Noto Sans CJK KR Medium"/>
              </a:rPr>
              <a:t> 82.33%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가장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높은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성능을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기록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첫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번째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레이어에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추가한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모델은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초기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특징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학습에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복잡성을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더해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성능이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더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저하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마지막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레이어에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추가한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모델은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중간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레이어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추가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모델에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비해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근소하게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낮은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성능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(82.18%)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를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보임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• 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중간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레이어에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Residual Block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을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추가한</a:t>
            </a:r>
            <a:r>
              <a:rPr lang="en-US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highlight>
                  <a:srgbClr val="FFFF00"/>
                </a:highlight>
                <a:ea typeface="Noto Sans CJK KR Medium"/>
              </a:rPr>
              <a:t>모델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을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최종적으로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 </a:t>
            </a:r>
            <a:r>
              <a:rPr lang="ko-KR" sz="2100" b="0" i="0" u="none" strike="noStrike" dirty="0">
                <a:solidFill>
                  <a:srgbClr val="40514E"/>
                </a:solidFill>
                <a:ea typeface="Noto Sans CJK KR Medium"/>
              </a:rPr>
              <a:t>선택했다</a:t>
            </a:r>
            <a:r>
              <a:rPr lang="en-US" sz="2100" b="0" i="0" u="none" strike="noStrike" dirty="0">
                <a:solidFill>
                  <a:srgbClr val="40514E"/>
                </a:solidFill>
                <a:latin typeface="Noto Sans CJK KR Medium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9AD13-F0AB-46E4-91D5-15CD1DE89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931" y="3924300"/>
            <a:ext cx="6125430" cy="14384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1471</Words>
  <Application>Microsoft Office PowerPoint</Application>
  <PresentationFormat>사용자 지정</PresentationFormat>
  <Paragraphs>156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Noto Sans CJK KR Bold</vt:lpstr>
      <vt:lpstr>Noto Sans CJK KR Regular</vt:lpstr>
      <vt:lpstr>Calibri</vt:lpstr>
      <vt:lpstr>Arial</vt:lpstr>
      <vt:lpstr>Noto Sans CJK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DS</cp:lastModifiedBy>
  <cp:revision>10</cp:revision>
  <dcterms:created xsi:type="dcterms:W3CDTF">2006-08-16T00:00:00Z</dcterms:created>
  <dcterms:modified xsi:type="dcterms:W3CDTF">2024-12-10T14:25:55Z</dcterms:modified>
</cp:coreProperties>
</file>